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  <p:sldMasterId id="2147483678" r:id="rId5"/>
  </p:sldMasterIdLst>
  <p:notesMasterIdLst>
    <p:notesMasterId r:id="rId15"/>
  </p:notesMasterIdLst>
  <p:handoutMasterIdLst>
    <p:handoutMasterId r:id="rId16"/>
  </p:handoutMasterIdLst>
  <p:sldIdLst>
    <p:sldId id="290" r:id="rId6"/>
    <p:sldId id="292" r:id="rId7"/>
    <p:sldId id="295" r:id="rId8"/>
    <p:sldId id="296" r:id="rId9"/>
    <p:sldId id="301" r:id="rId10"/>
    <p:sldId id="297" r:id="rId11"/>
    <p:sldId id="302" r:id="rId12"/>
    <p:sldId id="300" r:id="rId13"/>
    <p:sldId id="29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2" autoAdjust="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6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27DB6A-EA8C-41DB-9017-1393A5E5D48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7C132D-259C-42D3-B58A-3CB3D565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2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5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8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4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2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3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D8FE-F8A5-4E96-AFAD-20E677B4F2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307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827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310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52938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90528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3AC24-5717-49DA-AFB6-D907EEBD4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9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rIns="0"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02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solidFill>
                  <a:srgbClr val="000000"/>
                </a:solidFill>
                <a:cs typeface="Meta Offc Pro"/>
              </a:rPr>
              <a:pPr/>
              <a:t>‹#›</a:t>
            </a:fld>
            <a:endParaRPr lang="en-US" sz="1400" b="1" dirty="0" err="1" smtClean="0">
              <a:solidFill>
                <a:srgbClr val="000000"/>
              </a:solidFill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33607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47" y="2199889"/>
            <a:ext cx="8223439" cy="1000511"/>
          </a:xfrm>
        </p:spPr>
        <p:txBody>
          <a:bodyPr/>
          <a:lstStyle/>
          <a:p>
            <a:r>
              <a:rPr lang="en-US" sz="4800" dirty="0" smtClean="0"/>
              <a:t>Payment and Delivery System Reform in Medicare</a:t>
            </a:r>
            <a:br>
              <a:rPr lang="en-US" sz="48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467" y="3657600"/>
            <a:ext cx="8089933" cy="1295400"/>
          </a:xfrm>
        </p:spPr>
        <p:txBody>
          <a:bodyPr/>
          <a:lstStyle/>
          <a:p>
            <a:pPr>
              <a:defRPr/>
            </a:pPr>
            <a:r>
              <a:rPr lang="en-US" sz="2200" b="1" dirty="0" smtClean="0"/>
              <a:t>Alliance for Health Reform</a:t>
            </a:r>
          </a:p>
          <a:p>
            <a:pPr>
              <a:defRPr/>
            </a:pPr>
            <a:r>
              <a:rPr lang="en-US" sz="2200" b="1" dirty="0" smtClean="0"/>
              <a:t>April 11, 2016</a:t>
            </a:r>
          </a:p>
          <a:p>
            <a:pPr>
              <a:defRPr/>
            </a:pP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Cristina Boccuti, MA, MPP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Associate Director,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Program on Medicare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Policy</a:t>
            </a:r>
          </a:p>
          <a:p>
            <a:pPr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Kaiser Family Foundation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620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4"/>
          <p:cNvSpPr txBox="1">
            <a:spLocks/>
          </p:cNvSpPr>
          <p:nvPr/>
        </p:nvSpPr>
        <p:spPr bwMode="auto">
          <a:xfrm>
            <a:off x="91440" y="38100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600" kern="0" dirty="0" smtClean="0">
                <a:solidFill>
                  <a:schemeClr val="accent3">
                    <a:lumMod val="75000"/>
                  </a:schemeClr>
                </a:solidFill>
              </a:rPr>
              <a:t>Payment and Delivery System Reform in Medicare: Context</a:t>
            </a:r>
            <a:endParaRPr lang="en-US" sz="2600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228600" y="1036320"/>
            <a:ext cx="8610600" cy="51358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kern="0" dirty="0" smtClean="0">
                <a:solidFill>
                  <a:srgbClr val="000000"/>
                </a:solidFill>
              </a:rPr>
              <a:t>ACA included several provisions to initiate payment and delivery system reforms in traditional Medicare, including:</a:t>
            </a:r>
          </a:p>
          <a:p>
            <a:pPr marL="568325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Hospital payment adjustments based on performance measures</a:t>
            </a:r>
          </a:p>
          <a:p>
            <a:pPr marL="568325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Medicare-Medicaid Coordination Office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568325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The Medicare </a:t>
            </a:r>
            <a:r>
              <a:rPr lang="en-US" sz="1800" kern="0" dirty="0">
                <a:solidFill>
                  <a:srgbClr val="000000"/>
                </a:solidFill>
              </a:rPr>
              <a:t>Shared Savings </a:t>
            </a:r>
            <a:r>
              <a:rPr lang="en-US" sz="1800" kern="0" dirty="0" smtClean="0">
                <a:solidFill>
                  <a:srgbClr val="000000"/>
                </a:solidFill>
              </a:rPr>
              <a:t>Program</a:t>
            </a:r>
          </a:p>
          <a:p>
            <a:pPr marL="568325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</a:rPr>
              <a:t>The “Innovation Center” or Center for Medicare &amp; Medicaid Innovation (CMMI)</a:t>
            </a:r>
          </a:p>
          <a:p>
            <a:pPr marL="803275" lvl="2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sz="1700" kern="0" dirty="0" smtClean="0">
                <a:solidFill>
                  <a:srgbClr val="000000"/>
                </a:solidFill>
              </a:rPr>
              <a:t>With authority to </a:t>
            </a:r>
            <a:r>
              <a:rPr lang="en-US" sz="1700" kern="0" dirty="0">
                <a:solidFill>
                  <a:srgbClr val="000000"/>
                </a:solidFill>
              </a:rPr>
              <a:t>expand models that either </a:t>
            </a:r>
            <a:r>
              <a:rPr lang="en-US" sz="1700" kern="0" dirty="0" smtClean="0">
                <a:solidFill>
                  <a:srgbClr val="000000"/>
                </a:solidFill>
              </a:rPr>
              <a:t>lower </a:t>
            </a:r>
            <a:r>
              <a:rPr lang="en-US" sz="1700" kern="0" dirty="0">
                <a:solidFill>
                  <a:srgbClr val="000000"/>
                </a:solidFill>
              </a:rPr>
              <a:t>spending without reducing the quality of care, </a:t>
            </a:r>
            <a:r>
              <a:rPr lang="en-US" sz="1700" kern="0" dirty="0" smtClean="0">
                <a:solidFill>
                  <a:srgbClr val="000000"/>
                </a:solidFill>
              </a:rPr>
              <a:t>or </a:t>
            </a:r>
            <a:r>
              <a:rPr lang="en-US" sz="1700" kern="0" dirty="0">
                <a:solidFill>
                  <a:srgbClr val="000000"/>
                </a:solidFill>
              </a:rPr>
              <a:t>improve the quality of care without increasing spending</a:t>
            </a:r>
          </a:p>
          <a:p>
            <a:pPr marL="0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en-US" sz="2000" b="1" kern="0" dirty="0" smtClean="0">
                <a:solidFill>
                  <a:srgbClr val="000000"/>
                </a:solidFill>
              </a:rPr>
              <a:t>Medicare </a:t>
            </a:r>
            <a:r>
              <a:rPr lang="en-US" sz="2000" b="1" kern="0" dirty="0">
                <a:solidFill>
                  <a:srgbClr val="000000"/>
                </a:solidFill>
              </a:rPr>
              <a:t>Access and CHIP Reauthorization Act (MACRA) </a:t>
            </a:r>
            <a:r>
              <a:rPr lang="en-US" sz="2000" b="1" kern="0" dirty="0" smtClean="0">
                <a:solidFill>
                  <a:srgbClr val="000000"/>
                </a:solidFill>
              </a:rPr>
              <a:t>reforms </a:t>
            </a:r>
            <a:r>
              <a:rPr lang="en-US" sz="2000" b="1" kern="0" dirty="0" smtClean="0">
                <a:solidFill>
                  <a:srgbClr val="000000"/>
                </a:solidFill>
              </a:rPr>
              <a:t>Medicare </a:t>
            </a:r>
            <a:r>
              <a:rPr lang="en-US" sz="2000" b="1" kern="0" dirty="0">
                <a:solidFill>
                  <a:srgbClr val="000000"/>
                </a:solidFill>
              </a:rPr>
              <a:t>payments for physician services</a:t>
            </a:r>
          </a:p>
          <a:p>
            <a:pPr marL="568325" lvl="1" indent="-220663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1800" kern="0" dirty="0">
                <a:solidFill>
                  <a:srgbClr val="000000"/>
                </a:solidFill>
              </a:rPr>
              <a:t>Beginning in 2019, physicians participating in alternative payment models (APMs) will receive increased fee-schedule </a:t>
            </a:r>
            <a:r>
              <a:rPr lang="en-US" sz="1800" kern="0" dirty="0" smtClean="0">
                <a:solidFill>
                  <a:srgbClr val="000000"/>
                </a:solidFill>
              </a:rPr>
              <a:t>payments; </a:t>
            </a:r>
            <a:r>
              <a:rPr lang="en-US" sz="1800" kern="0" dirty="0">
                <a:solidFill>
                  <a:srgbClr val="000000"/>
                </a:solidFill>
              </a:rPr>
              <a:t>APMs to be defined in </a:t>
            </a:r>
            <a:r>
              <a:rPr lang="en-US" sz="1800" kern="0" dirty="0" smtClean="0">
                <a:solidFill>
                  <a:srgbClr val="000000"/>
                </a:solidFill>
              </a:rPr>
              <a:t>regulation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0" indent="0">
              <a:spcBef>
                <a:spcPts val="1500"/>
              </a:spcBef>
              <a:spcAft>
                <a:spcPts val="600"/>
              </a:spcAft>
              <a:buNone/>
            </a:pPr>
            <a:r>
              <a:rPr lang="en-US" sz="2000" b="1" kern="0" dirty="0" smtClean="0">
                <a:solidFill>
                  <a:srgbClr val="000000"/>
                </a:solidFill>
              </a:rPr>
              <a:t>New HHS goal: shift an increasing </a:t>
            </a:r>
            <a:r>
              <a:rPr lang="en-US" sz="2000" b="1" kern="0" dirty="0">
                <a:solidFill>
                  <a:srgbClr val="000000"/>
                </a:solidFill>
              </a:rPr>
              <a:t>portion of traditional Medicare payments from volume- to value-based </a:t>
            </a:r>
            <a:r>
              <a:rPr lang="en-US" sz="2000" b="1" kern="0" dirty="0" smtClean="0">
                <a:solidFill>
                  <a:srgbClr val="000000"/>
                </a:solidFill>
              </a:rPr>
              <a:t>reimbursement, up to 90% by 2018</a:t>
            </a:r>
            <a:endParaRPr lang="en-US" sz="1400" kern="0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endParaRPr lang="en-US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511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91440" y="381000"/>
            <a:ext cx="8961120" cy="914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Selected Models: Medical Homes, ACOs, and Bundled Payment</a:t>
            </a:r>
            <a:endParaRPr lang="en-US" sz="2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74175"/>
              </p:ext>
            </p:extLst>
          </p:nvPr>
        </p:nvGraphicFramePr>
        <p:xfrm>
          <a:off x="209550" y="1143000"/>
          <a:ext cx="87249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/>
                <a:gridCol w="6096000"/>
              </a:tblGrid>
              <a:tr h="75703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Delivery System Reform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CMS/CMMI Models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2698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Medical Homes </a:t>
                      </a:r>
                    </a:p>
                    <a:p>
                      <a:pPr algn="ctr"/>
                      <a:r>
                        <a:rPr lang="en-US" b="1" dirty="0" smtClean="0"/>
                        <a:t>(Advanced Primary Care)</a:t>
                      </a:r>
                      <a:endParaRPr lang="en-US" b="1" dirty="0"/>
                    </a:p>
                  </a:txBody>
                  <a:tcPr marT="457200"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Multi-Payer</a:t>
                      </a:r>
                      <a:r>
                        <a:rPr lang="en-US" baseline="0" dirty="0" smtClean="0"/>
                        <a:t> Advanced Primary Care Practice (MAPCP)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Comprehensive Primary Care (CPC) Initiative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Federally-Qualified Health Center (FQHC) Advanced Primary Care Practice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Independence at Home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2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Accountable</a:t>
                      </a:r>
                      <a:r>
                        <a:rPr lang="en-US" sz="2000" b="1" baseline="0" dirty="0" smtClean="0"/>
                        <a:t> Care Organizations (ACOs)</a:t>
                      </a:r>
                      <a:endParaRPr lang="en-US" sz="2000" b="1" dirty="0"/>
                    </a:p>
                  </a:txBody>
                  <a:tcPr marT="228600"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Medicare Shared Savings Program (MSSP)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Pioneer ACO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Advance Payment ACO (subset</a:t>
                      </a:r>
                      <a:r>
                        <a:rPr lang="en-US" baseline="0" dirty="0" smtClean="0"/>
                        <a:t> of MSSP)</a:t>
                      </a:r>
                      <a:endParaRPr lang="en-US" dirty="0"/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0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Bundled Payment</a:t>
                      </a:r>
                      <a:endParaRPr lang="en-US" sz="2000" b="1" dirty="0"/>
                    </a:p>
                  </a:txBody>
                  <a:tcPr marT="548640" marB="9144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Bundled Payment for Care Improvement (BPCI) Models 1-4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Model 1: Inpatient hospital services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Model 2: Inpatient hospital,</a:t>
                      </a:r>
                      <a:r>
                        <a:rPr lang="en-US" sz="1600" baseline="0" dirty="0" smtClean="0"/>
                        <a:t> physician, post-acute services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Model 3: Post-acute services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Model 4: Inpatient hospital, physician services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587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Medical Homes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16" y="304800"/>
            <a:ext cx="4761184" cy="3570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213360" y="863424"/>
            <a:ext cx="4130040" cy="35561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smtClean="0">
                <a:solidFill>
                  <a:schemeClr val="accent3">
                    <a:lumMod val="75000"/>
                  </a:schemeClr>
                </a:solidFill>
              </a:rPr>
              <a:t>Concept: </a:t>
            </a:r>
            <a:r>
              <a:rPr lang="en-US" sz="1800" kern="0" dirty="0" smtClean="0">
                <a:solidFill>
                  <a:srgbClr val="000000"/>
                </a:solidFill>
              </a:rPr>
              <a:t>Focus </a:t>
            </a:r>
            <a:r>
              <a:rPr lang="en-US" sz="1800" kern="0" dirty="0">
                <a:solidFill>
                  <a:srgbClr val="000000"/>
                </a:solidFill>
              </a:rPr>
              <a:t>on </a:t>
            </a:r>
            <a:r>
              <a:rPr lang="en-US" sz="1800" kern="0" dirty="0" smtClean="0">
                <a:solidFill>
                  <a:srgbClr val="000000"/>
                </a:solidFill>
              </a:rPr>
              <a:t>providing and coordinating </a:t>
            </a:r>
            <a:r>
              <a:rPr lang="en-US" sz="1800" kern="0" dirty="0">
                <a:solidFill>
                  <a:srgbClr val="000000"/>
                </a:solidFill>
              </a:rPr>
              <a:t>care from within primary care </a:t>
            </a:r>
            <a:r>
              <a:rPr lang="en-US" sz="1800" kern="0" dirty="0" smtClean="0">
                <a:solidFill>
                  <a:srgbClr val="000000"/>
                </a:solidFill>
              </a:rPr>
              <a:t>practices in team-based approach; care management fees paid by insurers </a:t>
            </a:r>
          </a:p>
          <a:p>
            <a:pPr marL="22860" lvl="1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 b="1" kern="0" dirty="0" smtClean="0"/>
              <a:t>Multi-Payer Advanced Primary Care Practice (MAPCP)</a:t>
            </a:r>
          </a:p>
          <a:p>
            <a:pPr marL="434340" lvl="2" indent="-285750">
              <a:spcBef>
                <a:spcPts val="0"/>
              </a:spcBef>
              <a:spcAft>
                <a:spcPts val="300"/>
              </a:spcAft>
            </a:pPr>
            <a:r>
              <a:rPr lang="en-US" sz="1800" kern="0" dirty="0" smtClean="0"/>
              <a:t>5 states; 1,200 medical homes; 900,000 beneficiaries </a:t>
            </a:r>
          </a:p>
          <a:p>
            <a:pPr marL="434340" lvl="2" indent="-285750">
              <a:spcBef>
                <a:spcPts val="0"/>
              </a:spcBef>
              <a:spcAft>
                <a:spcPts val="300"/>
              </a:spcAft>
            </a:pPr>
            <a:r>
              <a:rPr lang="en-US" sz="1800" kern="0" dirty="0" smtClean="0"/>
              <a:t>$</a:t>
            </a:r>
            <a:r>
              <a:rPr lang="en-US" sz="1800" kern="0" dirty="0"/>
              <a:t>4.2 million in net </a:t>
            </a:r>
            <a:r>
              <a:rPr lang="en-US" sz="1800" kern="0" dirty="0" smtClean="0"/>
              <a:t>savings; </a:t>
            </a:r>
            <a:r>
              <a:rPr lang="en-US" sz="1800" kern="0" dirty="0"/>
              <a:t>quality results to </a:t>
            </a:r>
            <a:r>
              <a:rPr lang="en-US" sz="1800" kern="0" dirty="0" smtClean="0"/>
              <a:t>come (2011-2012)</a:t>
            </a:r>
          </a:p>
          <a:p>
            <a:pPr marL="14859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kern="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-137160" y="5638800"/>
            <a:ext cx="905256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kern="0" dirty="0">
              <a:solidFill>
                <a:srgbClr val="000000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13360" y="4267200"/>
            <a:ext cx="8930640" cy="2514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kern="0" dirty="0" smtClean="0"/>
              <a:t>Comprehensive Primary Care (CPC) Initiative</a:t>
            </a:r>
          </a:p>
          <a:p>
            <a:pPr marL="434340" lvl="2" indent="-285750"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/>
              <a:t>4 states and 3 regions; 445 </a:t>
            </a:r>
            <a:r>
              <a:rPr lang="en-US" sz="1800" kern="0" dirty="0"/>
              <a:t>practices; </a:t>
            </a:r>
            <a:r>
              <a:rPr lang="en-US" sz="1800" kern="0" dirty="0" smtClean="0"/>
              <a:t>&gt;410,000 Medicare &amp; Medicaid beneficiaries</a:t>
            </a:r>
          </a:p>
          <a:p>
            <a:pPr marL="434340" lvl="2" indent="-285750"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/>
              <a:t>Savings have not </a:t>
            </a:r>
            <a:r>
              <a:rPr lang="en-US" sz="1800" kern="0" dirty="0"/>
              <a:t>fully offset </a:t>
            </a:r>
            <a:r>
              <a:rPr lang="en-US" sz="1800" kern="0" dirty="0" smtClean="0"/>
              <a:t>fees; decreased </a:t>
            </a:r>
            <a:r>
              <a:rPr lang="en-US" sz="1800" kern="0" dirty="0"/>
              <a:t>hospital admissions and ED use </a:t>
            </a:r>
            <a:r>
              <a:rPr lang="en-US" sz="1800" kern="0" dirty="0" smtClean="0"/>
              <a:t>(2014)</a:t>
            </a:r>
            <a:endParaRPr lang="en-US" sz="1800" kern="0" dirty="0"/>
          </a:p>
          <a:p>
            <a:pPr marL="0" lvl="2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 b="1" kern="0" dirty="0" smtClean="0"/>
              <a:t>Federally-Qualified Health Center (FQHC) Advanced Primary Care Practice (APCP)</a:t>
            </a:r>
            <a:endParaRPr lang="en-US" sz="1800" b="1" kern="0" dirty="0"/>
          </a:p>
          <a:p>
            <a:pPr marL="434340" lvl="2" indent="-285750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</a:rPr>
              <a:t>&gt;</a:t>
            </a:r>
            <a:r>
              <a:rPr lang="en-US" sz="1800" kern="0" dirty="0" smtClean="0">
                <a:solidFill>
                  <a:srgbClr val="000000"/>
                </a:solidFill>
              </a:rPr>
              <a:t>400 participating sites; 200,000 Medicare beneficiaries</a:t>
            </a:r>
          </a:p>
          <a:p>
            <a:pPr marL="434340" lvl="2" indent="-285750"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/>
              <a:t>No </a:t>
            </a:r>
            <a:r>
              <a:rPr lang="en-US" sz="1800" kern="0" dirty="0"/>
              <a:t>savings or quality improvements relative to comparison </a:t>
            </a:r>
            <a:r>
              <a:rPr lang="en-US" sz="1800" kern="0" dirty="0" smtClean="0"/>
              <a:t>FQHC (end of 2013)</a:t>
            </a:r>
            <a:endParaRPr lang="en-US" sz="18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08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Independence at Home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3360" y="960120"/>
            <a:ext cx="3777946" cy="4678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 kern="0" dirty="0" smtClean="0">
                <a:solidFill>
                  <a:schemeClr val="accent3">
                    <a:lumMod val="75000"/>
                  </a:schemeClr>
                </a:solidFill>
              </a:rPr>
              <a:t>Concept: </a:t>
            </a:r>
            <a:r>
              <a:rPr lang="en-US" sz="1900" kern="0" dirty="0" smtClean="0">
                <a:solidFill>
                  <a:srgbClr val="000000"/>
                </a:solidFill>
              </a:rPr>
              <a:t>Medical practices provide chronically-ill beneficiaries with home-based primary care; no care management fee, but providers can share in savings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900" kern="0" dirty="0" smtClean="0"/>
              <a:t>15 participating practices serving 8,400 beneficiaries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1900" kern="0" dirty="0" smtClean="0"/>
              <a:t>Patients must be living with multiple chronic conditions,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900" i="1" kern="0" dirty="0">
              <a:solidFill>
                <a:srgbClr val="000000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-137160" y="5638800"/>
            <a:ext cx="905256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kern="0" dirty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13360" y="4084394"/>
            <a:ext cx="8549640" cy="178300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0" dirty="0" smtClean="0"/>
              <a:t>      had a hospitalization within past year, and require assistance with ADLs 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2000" kern="0" dirty="0" smtClean="0"/>
              <a:t>$25 million </a:t>
            </a:r>
            <a:r>
              <a:rPr lang="en-US" sz="2000" kern="0" dirty="0"/>
              <a:t>in savings in first year; all practices met quality goals on at least 3 of 6 measures; </a:t>
            </a:r>
            <a:r>
              <a:rPr lang="en-US" sz="2000" kern="0" dirty="0" smtClean="0"/>
              <a:t>model extended </a:t>
            </a:r>
            <a:r>
              <a:rPr lang="en-US" sz="2000" kern="0" dirty="0"/>
              <a:t>through 2017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kern="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i="1" kern="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16" y="304800"/>
            <a:ext cx="4761184" cy="3570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73903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Accountable Care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Organizations (ACOs)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13359" y="1295400"/>
            <a:ext cx="3977642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smtClean="0">
                <a:solidFill>
                  <a:schemeClr val="accent3">
                    <a:lumMod val="75000"/>
                  </a:schemeClr>
                </a:solidFill>
              </a:rPr>
              <a:t>Concept: </a:t>
            </a:r>
            <a:r>
              <a:rPr lang="en-US" sz="1800" kern="0" dirty="0" smtClean="0">
                <a:solidFill>
                  <a:srgbClr val="000000"/>
                </a:solidFill>
              </a:rPr>
              <a:t>Groups of providers collectively accept responsibility for overall spending and quality outcomes for attributed beneficiaries; opportunities to share in savings/losses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kern="0" dirty="0" smtClean="0"/>
              <a:t>~450 MSSP and Pioneer ACOs serving ~8 million beneficiaries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kern="0" dirty="0" smtClean="0"/>
              <a:t>Reported </a:t>
            </a:r>
            <a:r>
              <a:rPr lang="en-US" sz="1800" kern="0" dirty="0"/>
              <a:t>same or better quality than traditional </a:t>
            </a:r>
            <a:r>
              <a:rPr lang="en-US" sz="1800" kern="0" dirty="0" smtClean="0"/>
              <a:t>Medicare </a:t>
            </a:r>
            <a:endParaRPr lang="en-US" sz="1800" kern="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1440" y="4267200"/>
            <a:ext cx="416052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" lvl="1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b="1" u="sng" kern="0" dirty="0" smtClean="0"/>
              <a:t>MSSP ACOs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/>
              <a:t>&gt;90% of ACO beneficiaries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/>
              <a:t>Vast majority in one-sided risk “track”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/>
              <a:t>~25</a:t>
            </a:r>
            <a:r>
              <a:rPr lang="en-US" sz="1800" kern="0" dirty="0"/>
              <a:t>% received </a:t>
            </a:r>
            <a:r>
              <a:rPr lang="en-US" sz="1800" kern="0" dirty="0" smtClean="0"/>
              <a:t>shared savings; among them, net savings totaled $465 million; excludes MSSPs that did not produce savings (2014)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26279" y="4191000"/>
            <a:ext cx="4324071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" lvl="1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b="1" u="sng" kern="0" dirty="0" smtClean="0"/>
              <a:t>Pioneer ACOs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/>
              <a:t>9 </a:t>
            </a:r>
            <a:r>
              <a:rPr lang="en-US" sz="1800" kern="0" dirty="0" smtClean="0"/>
              <a:t>participants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/>
              <a:t>Required financial risk 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/>
              <a:t>~50</a:t>
            </a:r>
            <a:r>
              <a:rPr lang="en-US" sz="1800" kern="0" dirty="0"/>
              <a:t>% </a:t>
            </a:r>
            <a:r>
              <a:rPr lang="en-US" sz="1800" kern="0" dirty="0" smtClean="0"/>
              <a:t>received shared savings payments; net Medicare savings: $47 million (2014)</a:t>
            </a:r>
          </a:p>
          <a:p>
            <a:pPr marL="43434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1800" kern="0" dirty="0" smtClean="0"/>
              <a:t>CMMI has authority to expand</a:t>
            </a:r>
            <a:endParaRPr lang="en-US" sz="2000" b="1" kern="0" dirty="0"/>
          </a:p>
          <a:p>
            <a:pPr marL="14859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kern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26279" y="4495800"/>
            <a:ext cx="0" cy="22308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0" y="304800"/>
            <a:ext cx="4761184" cy="3570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9732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sz="2700" dirty="0" smtClean="0">
                <a:solidFill>
                  <a:schemeClr val="tx1"/>
                </a:solidFill>
              </a:rPr>
              <a:t>Bundled Payment Models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63240" y="917039"/>
            <a:ext cx="3853816" cy="21759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smtClean="0">
                <a:solidFill>
                  <a:schemeClr val="accent3">
                    <a:lumMod val="75000"/>
                  </a:schemeClr>
                </a:solidFill>
              </a:rPr>
              <a:t>Concept: </a:t>
            </a:r>
            <a:r>
              <a:rPr lang="en-US" sz="1800" kern="0" dirty="0" smtClean="0"/>
              <a:t>Establish a total budget for all services provided to a patient fo</a:t>
            </a:r>
            <a:r>
              <a:rPr lang="en-US" sz="1800" kern="0" dirty="0"/>
              <a:t>r an episode of care (starting with a hospitalization), rather than individual provider/setting payments; providers can share in </a:t>
            </a:r>
            <a:r>
              <a:rPr lang="en-US" sz="1800" kern="0" dirty="0" smtClean="0"/>
              <a:t>savings </a:t>
            </a:r>
            <a:r>
              <a:rPr lang="en-US" sz="1800" kern="0" dirty="0"/>
              <a:t>if episodes are below budget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kern="0" dirty="0" smtClean="0"/>
              <a:t> 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" y="3140549"/>
            <a:ext cx="3925616" cy="9472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kern="0" dirty="0"/>
              <a:t>6,000+ </a:t>
            </a:r>
            <a:r>
              <a:rPr lang="en-US" sz="1800" kern="0" dirty="0" smtClean="0"/>
              <a:t>participants </a:t>
            </a:r>
            <a:r>
              <a:rPr lang="en-US" sz="1800" kern="0" dirty="0"/>
              <a:t>in four BPCI models serving 130,000 Medicare </a:t>
            </a:r>
            <a:r>
              <a:rPr lang="en-US" sz="1800" kern="0" dirty="0" smtClean="0"/>
              <a:t>beneficiaries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64974"/>
              </p:ext>
            </p:extLst>
          </p:nvPr>
        </p:nvGraphicFramePr>
        <p:xfrm>
          <a:off x="4567603" y="4556170"/>
          <a:ext cx="3890597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110"/>
                <a:gridCol w="2875487"/>
              </a:tblGrid>
              <a:tr h="2195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Model 1:</a:t>
                      </a:r>
                      <a:endParaRPr lang="en-US" sz="17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Inpatient hospital services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78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Model 2:</a:t>
                      </a:r>
                      <a:endParaRPr lang="en-US" sz="17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Inpatient hospital, physician, post-acute services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78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Model 3:</a:t>
                      </a:r>
                      <a:endParaRPr lang="en-US" sz="17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Post-acute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78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Model 4:</a:t>
                      </a:r>
                      <a:endParaRPr lang="en-US" sz="17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Inpatient hospital, physician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38454" y="4135376"/>
            <a:ext cx="4171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Focus of services for each BPCI model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-76200" y="4066022"/>
            <a:ext cx="8862060" cy="294437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16" y="304800"/>
            <a:ext cx="4761184" cy="3570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1440" y="4135376"/>
            <a:ext cx="3925616" cy="23798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kern="0" dirty="0" smtClean="0"/>
              <a:t>Model 1: lower cost growth during hospital stays, but not </a:t>
            </a:r>
            <a:r>
              <a:rPr lang="en-US" sz="1800" kern="0" dirty="0" smtClean="0"/>
              <a:t>post-discharge; models 2-4: </a:t>
            </a:r>
            <a:r>
              <a:rPr lang="en-US" sz="1800" kern="0" dirty="0" smtClean="0"/>
              <a:t>results </a:t>
            </a:r>
            <a:r>
              <a:rPr lang="en-US" sz="1800" kern="0" dirty="0"/>
              <a:t>based on small </a:t>
            </a:r>
            <a:r>
              <a:rPr lang="en-US" sz="1800" kern="0" dirty="0" smtClean="0"/>
              <a:t>samples and limited timeframe (2013-2014)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466351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457200"/>
            <a:ext cx="8961120" cy="914400"/>
          </a:xfrm>
        </p:spPr>
        <p:txBody>
          <a:bodyPr/>
          <a:lstStyle/>
          <a:p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Ongoing challenges and opportunities</a:t>
            </a:r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13360" y="1371600"/>
            <a:ext cx="839724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CMS has launched many new payment and delivery system models in a fairly short period of time, and in a changing health care </a:t>
            </a:r>
            <a:r>
              <a:rPr lang="en-US" sz="2200" kern="0" dirty="0" smtClean="0"/>
              <a:t>environment.</a:t>
            </a:r>
            <a:endParaRPr lang="en-US" sz="2200" kern="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Further evaluation results on all models are expected; evaluations can take </a:t>
            </a:r>
            <a:r>
              <a:rPr lang="en-US" sz="2200" kern="0" dirty="0" smtClean="0"/>
              <a:t>time.</a:t>
            </a:r>
            <a:endParaRPr lang="en-US" sz="2200" kern="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Ability to refine models during implementation presents both opportunities and </a:t>
            </a:r>
            <a:r>
              <a:rPr lang="en-US" sz="2200" kern="0" dirty="0" smtClean="0"/>
              <a:t>challenges.</a:t>
            </a:r>
            <a:endParaRPr lang="en-US" sz="2200" kern="0" dirty="0" smtClean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200" kern="0" dirty="0" smtClean="0"/>
              <a:t>Ultimately, a key consideration for CMS and Congress is how Medicare beneficiaries fare in these new models, especially those with the greatest health care </a:t>
            </a:r>
            <a:r>
              <a:rPr lang="en-US" sz="2200" kern="0" dirty="0" smtClean="0"/>
              <a:t>needs.</a:t>
            </a: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223855188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92700"/>
              </p:ext>
            </p:extLst>
          </p:nvPr>
        </p:nvGraphicFramePr>
        <p:xfrm>
          <a:off x="4157564" y="1524000"/>
          <a:ext cx="4860925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25"/>
              </a:tblGrid>
              <a:tr h="35814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Payment and Delivery System Reform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in Medicare: A Primer on Medical Homes, Accountable Care Organizations, and Bundled Payments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Aiming for Fewer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 Hospital U-turns: The Medicare Hospital Readmission Reduction Program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A Primer on Medicare: Key Facts About the Medicare Program and the People it Covers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Income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and Assets of Medicare Beneficiaries, 2013 –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2030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sz="3200" dirty="0" smtClean="0"/>
              <a:t>Medicare Resources on kff.org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0" y="5638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cs typeface="Calibri" pitchFamily="34" charset="0"/>
              </a:rPr>
              <a:t>For more information,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cs typeface="Calibri" pitchFamily="34" charset="0"/>
              </a:rPr>
              <a:t>visit </a:t>
            </a:r>
            <a:r>
              <a:rPr lang="en-US" sz="2800" b="1" dirty="0" smtClean="0">
                <a:solidFill>
                  <a:srgbClr val="F69200"/>
                </a:solidFill>
                <a:cs typeface="Calibri" pitchFamily="34" charset="0"/>
              </a:rPr>
              <a:t>kff.org/</a:t>
            </a:r>
            <a:r>
              <a:rPr lang="en-US" sz="2800" b="1" dirty="0" err="1" smtClean="0">
                <a:solidFill>
                  <a:srgbClr val="F69200"/>
                </a:solidFill>
                <a:cs typeface="Calibri" pitchFamily="34" charset="0"/>
              </a:rPr>
              <a:t>medicare</a:t>
            </a:r>
            <a:endParaRPr lang="en-US" sz="2800" b="1" dirty="0">
              <a:solidFill>
                <a:srgbClr val="F69200"/>
              </a:solidFill>
              <a:cs typeface="Calibri" pitchFamily="34" charset="0"/>
            </a:endParaRPr>
          </a:p>
        </p:txBody>
      </p:sp>
      <p:pic>
        <p:nvPicPr>
          <p:cNvPr id="6" name="Picture 5" descr="\\dc-filer\shared\MEDICARE\Presentations\KFF logo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8" y="1472320"/>
            <a:ext cx="3624692" cy="363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Exhibit 13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FF">
      <a:dk1>
        <a:srgbClr val="000000"/>
      </a:dk1>
      <a:lt1>
        <a:srgbClr val="FFFFFF"/>
      </a:lt1>
      <a:dk2>
        <a:srgbClr val="E05C26"/>
      </a:dk2>
      <a:lt2>
        <a:srgbClr val="FF8811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2239</TotalTime>
  <Words>901</Words>
  <Application>Microsoft Office PowerPoint</Application>
  <PresentationFormat>On-screen Show (4:3)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Meta Offc Pro</vt:lpstr>
      <vt:lpstr>MetaSerif-Book</vt:lpstr>
      <vt:lpstr>Tahoma</vt:lpstr>
      <vt:lpstr>Wingdings</vt:lpstr>
      <vt:lpstr>Blank</vt:lpstr>
      <vt:lpstr>Default with exhibit #</vt:lpstr>
      <vt:lpstr>Default with figure #</vt:lpstr>
      <vt:lpstr>Title page</vt:lpstr>
      <vt:lpstr>1_Default with exhibit #</vt:lpstr>
      <vt:lpstr>Payment and Delivery System Reform in Medicare </vt:lpstr>
      <vt:lpstr>PowerPoint Presentation</vt:lpstr>
      <vt:lpstr>Selected Models: Medical Homes, ACOs, and Bundled Payment</vt:lpstr>
      <vt:lpstr>Medical Homes</vt:lpstr>
      <vt:lpstr>Independence at Home</vt:lpstr>
      <vt:lpstr>Accountable Care Organizations (ACOs)</vt:lpstr>
      <vt:lpstr>Bundled Payment Models</vt:lpstr>
      <vt:lpstr>Ongoing challenges and opportunities</vt:lpstr>
      <vt:lpstr>Medicare Resources on kff.org</vt:lpstr>
    </vt:vector>
  </TitlesOfParts>
  <Company>Kaiser Family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Neuman</dc:creator>
  <cp:lastModifiedBy>Cristina L. Boccuti</cp:lastModifiedBy>
  <cp:revision>130</cp:revision>
  <cp:lastPrinted>2016-04-07T16:33:15Z</cp:lastPrinted>
  <dcterms:created xsi:type="dcterms:W3CDTF">2016-03-07T16:26:47Z</dcterms:created>
  <dcterms:modified xsi:type="dcterms:W3CDTF">2016-04-07T17:56:43Z</dcterms:modified>
</cp:coreProperties>
</file>